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9" r:id="rId2"/>
    <p:sldId id="270" r:id="rId3"/>
    <p:sldId id="271" r:id="rId4"/>
    <p:sldId id="278" r:id="rId5"/>
    <p:sldId id="272" r:id="rId6"/>
    <p:sldId id="273" r:id="rId7"/>
    <p:sldId id="27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07"/>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10/24/19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1</a:t>
            </a:fld>
            <a:endParaRPr lang="en-US"/>
          </a:p>
        </p:txBody>
      </p:sp>
    </p:spTree>
    <p:extLst>
      <p:ext uri="{BB962C8B-B14F-4D97-AF65-F5344CB8AC3E}">
        <p14:creationId xmlns:p14="http://schemas.microsoft.com/office/powerpoint/2010/main" val="172077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Tree>
    <p:extLst>
      <p:ext uri="{BB962C8B-B14F-4D97-AF65-F5344CB8AC3E}">
        <p14:creationId xmlns:p14="http://schemas.microsoft.com/office/powerpoint/2010/main" val="207852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Tree>
    <p:extLst>
      <p:ext uri="{BB962C8B-B14F-4D97-AF65-F5344CB8AC3E}">
        <p14:creationId xmlns:p14="http://schemas.microsoft.com/office/powerpoint/2010/main" val="179371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Tree>
    <p:extLst>
      <p:ext uri="{BB962C8B-B14F-4D97-AF65-F5344CB8AC3E}">
        <p14:creationId xmlns:p14="http://schemas.microsoft.com/office/powerpoint/2010/main" val="441762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1389251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46358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526164-A624-DE49-9797-B396BE8FE456}" type="datetime1">
              <a:rPr lang="en-US" smtClean="0"/>
              <a:t>10/24/19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9F67EC-AA6B-3E45-8CBC-F4AC0170AC12}" type="datetime1">
              <a:rPr lang="en-US" smtClean="0"/>
              <a:t>10/24/19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CDBCA-C0B7-1E4F-830D-FD635FE9235D}" type="datetime1">
              <a:rPr lang="en-US" smtClean="0"/>
              <a:t>10/24/19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16B43-A155-5D44-A03F-F11A896AB558}" type="datetime1">
              <a:rPr lang="en-US" smtClean="0"/>
              <a:t>10/24/19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5E413-6AFB-1B4B-B44E-5233B3C2B238}" type="datetime1">
              <a:rPr lang="en-US" smtClean="0"/>
              <a:t>10/24/19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D1A4C9-479F-C243-9695-52C97F629B79}" type="datetime1">
              <a:rPr lang="en-US" smtClean="0"/>
              <a:t>10/24/19</a:t>
            </a:fld>
            <a:endParaRPr lang="en-US"/>
          </a:p>
        </p:txBody>
      </p:sp>
      <p:sp>
        <p:nvSpPr>
          <p:cNvPr id="6" name="Footer Placeholder 5"/>
          <p:cNvSpPr>
            <a:spLocks noGrp="1"/>
          </p:cNvSpPr>
          <p:nvPr>
            <p:ph type="ftr" sz="quarter" idx="11"/>
          </p:nvPr>
        </p:nvSpPr>
        <p:spPr/>
        <p:txBody>
          <a:bodyPr/>
          <a:lstStyle/>
          <a:p>
            <a:r>
              <a:rPr lang="en-US"/>
              <a:t>Fraunhofer IESE - John Deere - CarPlay iOS (WS2019)</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E2146A-14A3-0C4E-893F-BACE59508E62}" type="datetime1">
              <a:rPr lang="en-US" smtClean="0"/>
              <a:t>10/24/19</a:t>
            </a:fld>
            <a:endParaRPr lang="en-US"/>
          </a:p>
        </p:txBody>
      </p:sp>
      <p:sp>
        <p:nvSpPr>
          <p:cNvPr id="8" name="Footer Placeholder 7"/>
          <p:cNvSpPr>
            <a:spLocks noGrp="1"/>
          </p:cNvSpPr>
          <p:nvPr>
            <p:ph type="ftr" sz="quarter" idx="11"/>
          </p:nvPr>
        </p:nvSpPr>
        <p:spPr/>
        <p:txBody>
          <a:bodyPr/>
          <a:lstStyle/>
          <a:p>
            <a:r>
              <a:rPr lang="en-US"/>
              <a:t>Fraunhofer IESE - John Deere - CarPlay iOS (WS2019)</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AD639F-E066-F94A-B5D1-95A8E4805124}" type="datetime1">
              <a:rPr lang="en-US" smtClean="0"/>
              <a:t>10/24/19</a:t>
            </a:fld>
            <a:endParaRPr lang="en-US"/>
          </a:p>
        </p:txBody>
      </p:sp>
      <p:sp>
        <p:nvSpPr>
          <p:cNvPr id="4" name="Footer Placeholder 3"/>
          <p:cNvSpPr>
            <a:spLocks noGrp="1"/>
          </p:cNvSpPr>
          <p:nvPr>
            <p:ph type="ftr" sz="quarter" idx="11"/>
          </p:nvPr>
        </p:nvSpPr>
        <p:spPr/>
        <p:txBody>
          <a:bodyPr/>
          <a:lstStyle/>
          <a:p>
            <a:r>
              <a:rPr lang="en-US"/>
              <a:t>Fraunhofer IESE - John Deere - CarPlay iOS (WS2019)</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53C9CB-3DE4-C848-9E19-3A7E35126F6B}" type="datetime1">
              <a:rPr lang="en-US" smtClean="0"/>
              <a:t>10/24/19</a:t>
            </a:fld>
            <a:endParaRPr lang="en-US"/>
          </a:p>
        </p:txBody>
      </p:sp>
      <p:sp>
        <p:nvSpPr>
          <p:cNvPr id="3" name="Footer Placeholder 2"/>
          <p:cNvSpPr>
            <a:spLocks noGrp="1"/>
          </p:cNvSpPr>
          <p:nvPr>
            <p:ph type="ftr" sz="quarter" idx="11"/>
          </p:nvPr>
        </p:nvSpPr>
        <p:spPr/>
        <p:txBody>
          <a:bodyPr/>
          <a:lstStyle/>
          <a:p>
            <a:r>
              <a:rPr lang="en-US"/>
              <a:t>Fraunhofer IESE - John Deere - CarPlay iOS (WS2019)</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399655-422F-EA44-B870-1EF899CA197B}" type="datetime1">
              <a:rPr lang="en-US" smtClean="0"/>
              <a:t>10/24/19</a:t>
            </a:fld>
            <a:endParaRPr lang="en-US"/>
          </a:p>
        </p:txBody>
      </p:sp>
      <p:sp>
        <p:nvSpPr>
          <p:cNvPr id="6" name="Footer Placeholder 5"/>
          <p:cNvSpPr>
            <a:spLocks noGrp="1"/>
          </p:cNvSpPr>
          <p:nvPr>
            <p:ph type="ftr" sz="quarter" idx="11"/>
          </p:nvPr>
        </p:nvSpPr>
        <p:spPr/>
        <p:txBody>
          <a:bodyPr/>
          <a:lstStyle/>
          <a:p>
            <a:r>
              <a:rPr lang="en-US"/>
              <a:t>Fraunhofer IESE - John Deere - CarPlay iOS (WS2019)</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7DCB0E-238B-B840-9DC3-28A7661B920A}" type="datetime1">
              <a:rPr lang="en-US" smtClean="0"/>
              <a:t>10/24/19</a:t>
            </a:fld>
            <a:endParaRPr lang="en-US"/>
          </a:p>
        </p:txBody>
      </p:sp>
      <p:sp>
        <p:nvSpPr>
          <p:cNvPr id="6" name="Footer Placeholder 5"/>
          <p:cNvSpPr>
            <a:spLocks noGrp="1"/>
          </p:cNvSpPr>
          <p:nvPr>
            <p:ph type="ftr" sz="quarter" idx="11"/>
          </p:nvPr>
        </p:nvSpPr>
        <p:spPr/>
        <p:txBody>
          <a:bodyPr/>
          <a:lstStyle/>
          <a:p>
            <a:r>
              <a:rPr lang="en-US"/>
              <a:t>Fraunhofer IESE - John Deere - CarPlay iOS (WS2019)</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BC32D-0DF5-444E-8ED3-5EFB750792DB}" type="datetime1">
              <a:rPr lang="en-US" smtClean="0"/>
              <a:t>10/24/19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Fraunhofer IESE - John Deere - CarPlay iOS (WS2019)</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solidFill>
                <a:latin typeface="+mn-lt"/>
              </a:rPr>
              <a:t>Scenario</a:t>
            </a:r>
          </a:p>
        </p:txBody>
      </p:sp>
      <p:sp>
        <p:nvSpPr>
          <p:cNvPr id="3" name="Content Placeholder 2"/>
          <p:cNvSpPr>
            <a:spLocks noGrp="1"/>
          </p:cNvSpPr>
          <p:nvPr>
            <p:ph idx="1"/>
          </p:nvPr>
        </p:nvSpPr>
        <p:spPr/>
        <p:txBody>
          <a:bodyPr>
            <a:normAutofit fontScale="92500" lnSpcReduction="10000"/>
          </a:bodyPr>
          <a:lstStyle/>
          <a:p>
            <a:r>
              <a:rPr lang="en-US" dirty="0"/>
              <a:t>The user is driving by a field and he recalls some information that he wants to store right away. Since he is driving, he can’t possibly write it or type it. </a:t>
            </a:r>
          </a:p>
          <a:p>
            <a:r>
              <a:rPr lang="en-US" dirty="0"/>
              <a:t>The user is driving and he wants to read some notes that he had previously created. Since he is driving, he can’t look at his phone or sticky notes to read what he had written.</a:t>
            </a:r>
          </a:p>
          <a:p>
            <a:r>
              <a:rPr lang="en-US" dirty="0"/>
              <a:t>The user is driving and disconnected from his workspace. He has no clue about any critical situation regarding work, may it be regarding the fields, machines etc. </a:t>
            </a:r>
          </a:p>
          <a:p>
            <a:r>
              <a:rPr lang="en-US" dirty="0"/>
              <a:t>The user drives by a field and he wishes to get some updates regarding those fields and the machines employed there, without having to get out of the car. </a:t>
            </a:r>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99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Features</a:t>
            </a:r>
          </a:p>
        </p:txBody>
      </p:sp>
      <p:sp>
        <p:nvSpPr>
          <p:cNvPr id="3" name="Content Placeholder 2"/>
          <p:cNvSpPr>
            <a:spLocks noGrp="1"/>
          </p:cNvSpPr>
          <p:nvPr>
            <p:ph idx="1"/>
          </p:nvPr>
        </p:nvSpPr>
        <p:spPr/>
        <p:txBody>
          <a:bodyPr>
            <a:normAutofit fontScale="92500" lnSpcReduction="10000"/>
          </a:bodyPr>
          <a:lstStyle/>
          <a:p>
            <a:r>
              <a:rPr lang="en-US" dirty="0"/>
              <a:t>Notes</a:t>
            </a:r>
          </a:p>
          <a:p>
            <a:pPr lvl="1"/>
            <a:r>
              <a:rPr lang="en-US" dirty="0"/>
              <a:t>User can create voice notes through CarPlay</a:t>
            </a:r>
          </a:p>
          <a:p>
            <a:pPr lvl="1"/>
            <a:r>
              <a:rPr lang="en-US" dirty="0"/>
              <a:t>Voice notes can be read to the user from the CarPlay</a:t>
            </a:r>
          </a:p>
          <a:p>
            <a:pPr lvl="1"/>
            <a:r>
              <a:rPr lang="en-US" dirty="0"/>
              <a:t>User can read notes  on the phone</a:t>
            </a:r>
          </a:p>
          <a:p>
            <a:pPr lvl="1"/>
            <a:r>
              <a:rPr lang="en-US" dirty="0"/>
              <a:t>User can edit notes on the phone</a:t>
            </a:r>
          </a:p>
          <a:p>
            <a:pPr lvl="1"/>
            <a:r>
              <a:rPr lang="en-US" dirty="0"/>
              <a:t>User can delete notes from the phone</a:t>
            </a:r>
          </a:p>
          <a:p>
            <a:r>
              <a:rPr lang="en-US" dirty="0"/>
              <a:t>Notifications on CarPlay</a:t>
            </a:r>
          </a:p>
          <a:p>
            <a:pPr lvl="1"/>
            <a:r>
              <a:rPr lang="en-US" dirty="0"/>
              <a:t>User receives notifications regarding </a:t>
            </a:r>
            <a:r>
              <a:rPr lang="en-US" dirty="0">
                <a:solidFill>
                  <a:srgbClr val="FF0000"/>
                </a:solidFill>
              </a:rPr>
              <a:t>&lt;ask </a:t>
            </a:r>
            <a:r>
              <a:rPr lang="en-US" dirty="0" err="1">
                <a:solidFill>
                  <a:srgbClr val="FF0000"/>
                </a:solidFill>
              </a:rPr>
              <a:t>ralf</a:t>
            </a:r>
            <a:r>
              <a:rPr lang="en-US" dirty="0">
                <a:solidFill>
                  <a:srgbClr val="FF0000"/>
                </a:solidFill>
              </a:rPr>
              <a:t>&gt;</a:t>
            </a:r>
          </a:p>
          <a:p>
            <a:pPr lvl="1"/>
            <a:r>
              <a:rPr lang="en-US" dirty="0"/>
              <a:t>User receives alerts regarding </a:t>
            </a:r>
            <a:r>
              <a:rPr lang="en-US" dirty="0">
                <a:solidFill>
                  <a:srgbClr val="FF0000"/>
                </a:solidFill>
              </a:rPr>
              <a:t>&lt;info required&gt;</a:t>
            </a:r>
          </a:p>
          <a:p>
            <a:r>
              <a:rPr lang="en-US" dirty="0"/>
              <a:t>Updates on CarPlay</a:t>
            </a:r>
          </a:p>
          <a:p>
            <a:pPr lvl="1"/>
            <a:r>
              <a:rPr lang="en-US" dirty="0"/>
              <a:t>User receives important updates regarding the fields </a:t>
            </a:r>
            <a:r>
              <a:rPr lang="en-US" u="sng" dirty="0"/>
              <a:t>in the vicinity</a:t>
            </a:r>
          </a:p>
          <a:p>
            <a:pPr lvl="1"/>
            <a:r>
              <a:rPr lang="en-US" dirty="0"/>
              <a:t>User receives important updates regarding the machines in those fields</a:t>
            </a:r>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9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Use case</a:t>
            </a:r>
          </a:p>
        </p:txBody>
      </p:sp>
      <p:pic>
        <p:nvPicPr>
          <p:cNvPr id="7" name="Content Placeholder 6"/>
          <p:cNvPicPr>
            <a:picLocks noGrp="1" noChangeAspect="1"/>
          </p:cNvPicPr>
          <p:nvPr>
            <p:ph idx="1"/>
          </p:nvPr>
        </p:nvPicPr>
        <p:blipFill>
          <a:blip r:embed="rId3"/>
          <a:stretch>
            <a:fillRect/>
          </a:stretch>
        </p:blipFill>
        <p:spPr>
          <a:xfrm>
            <a:off x="582612" y="1554360"/>
            <a:ext cx="1166679" cy="1166679"/>
          </a:xfrm>
          <a:prstGeom prst="rect">
            <a:avLst/>
          </a:prstGeom>
        </p:spPr>
      </p:pic>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2430063" y="1554360"/>
            <a:ext cx="2936834" cy="989018"/>
          </a:xfrm>
          <a:prstGeom prst="rect">
            <a:avLst/>
          </a:prstGeom>
        </p:spPr>
      </p:pic>
      <p:pic>
        <p:nvPicPr>
          <p:cNvPr id="12" name="Picture 11"/>
          <p:cNvPicPr>
            <a:picLocks noChangeAspect="1"/>
          </p:cNvPicPr>
          <p:nvPr/>
        </p:nvPicPr>
        <p:blipFill>
          <a:blip r:embed="rId5"/>
          <a:stretch>
            <a:fillRect/>
          </a:stretch>
        </p:blipFill>
        <p:spPr>
          <a:xfrm>
            <a:off x="3687765" y="2895504"/>
            <a:ext cx="701670" cy="701670"/>
          </a:xfrm>
          <a:prstGeom prst="rect">
            <a:avLst/>
          </a:prstGeom>
        </p:spPr>
      </p:pic>
      <p:pic>
        <p:nvPicPr>
          <p:cNvPr id="13" name="Picture 12"/>
          <p:cNvPicPr>
            <a:picLocks noChangeAspect="1"/>
          </p:cNvPicPr>
          <p:nvPr/>
        </p:nvPicPr>
        <p:blipFill>
          <a:blip r:embed="rId6"/>
          <a:stretch>
            <a:fillRect/>
          </a:stretch>
        </p:blipFill>
        <p:spPr>
          <a:xfrm>
            <a:off x="7400592" y="726361"/>
            <a:ext cx="827999" cy="827999"/>
          </a:xfrm>
          <a:prstGeom prst="rect">
            <a:avLst/>
          </a:prstGeom>
        </p:spPr>
      </p:pic>
      <p:pic>
        <p:nvPicPr>
          <p:cNvPr id="14" name="Picture 13"/>
          <p:cNvPicPr>
            <a:picLocks noChangeAspect="1"/>
          </p:cNvPicPr>
          <p:nvPr/>
        </p:nvPicPr>
        <p:blipFill>
          <a:blip r:embed="rId7"/>
          <a:stretch>
            <a:fillRect/>
          </a:stretch>
        </p:blipFill>
        <p:spPr>
          <a:xfrm>
            <a:off x="7400592" y="4716305"/>
            <a:ext cx="1099461" cy="1099461"/>
          </a:xfrm>
          <a:prstGeom prst="rect">
            <a:avLst/>
          </a:prstGeom>
        </p:spPr>
      </p:pic>
      <p:pic>
        <p:nvPicPr>
          <p:cNvPr id="15" name="Picture 14"/>
          <p:cNvPicPr>
            <a:picLocks noChangeAspect="1"/>
          </p:cNvPicPr>
          <p:nvPr/>
        </p:nvPicPr>
        <p:blipFill>
          <a:blip r:embed="rId8"/>
          <a:stretch>
            <a:fillRect/>
          </a:stretch>
        </p:blipFill>
        <p:spPr>
          <a:xfrm>
            <a:off x="7400592" y="2763881"/>
            <a:ext cx="964915" cy="964915"/>
          </a:xfrm>
          <a:prstGeom prst="rect">
            <a:avLst/>
          </a:prstGeom>
        </p:spPr>
      </p:pic>
      <p:cxnSp>
        <p:nvCxnSpPr>
          <p:cNvPr id="18" name="Elbow Connector 17"/>
          <p:cNvCxnSpPr>
            <a:stCxn id="12" idx="3"/>
            <a:endCxn id="13" idx="1"/>
          </p:cNvCxnSpPr>
          <p:nvPr/>
        </p:nvCxnSpPr>
        <p:spPr>
          <a:xfrm flipV="1">
            <a:off x="4389435" y="1140361"/>
            <a:ext cx="3011157" cy="210597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p:cNvCxnSpPr/>
          <p:nvPr/>
        </p:nvCxnSpPr>
        <p:spPr>
          <a:xfrm rot="16200000" flipH="1">
            <a:off x="5644965" y="3495336"/>
            <a:ext cx="2020750" cy="152065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a:off x="5879938" y="3257458"/>
            <a:ext cx="1520654" cy="11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Elbow Connector 31"/>
          <p:cNvCxnSpPr>
            <a:stCxn id="34" idx="1"/>
            <a:endCxn id="7" idx="2"/>
          </p:cNvCxnSpPr>
          <p:nvPr/>
        </p:nvCxnSpPr>
        <p:spPr>
          <a:xfrm rot="10800000">
            <a:off x="1165952" y="2721040"/>
            <a:ext cx="632396" cy="524247"/>
          </a:xfrm>
          <a:prstGeom prst="bent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4" name="Picture 33"/>
          <p:cNvPicPr>
            <a:picLocks noChangeAspect="1"/>
          </p:cNvPicPr>
          <p:nvPr/>
        </p:nvPicPr>
        <p:blipFill>
          <a:blip r:embed="rId9"/>
          <a:stretch>
            <a:fillRect/>
          </a:stretch>
        </p:blipFill>
        <p:spPr>
          <a:xfrm>
            <a:off x="1798348" y="2850308"/>
            <a:ext cx="789956" cy="789956"/>
          </a:xfrm>
          <a:prstGeom prst="rect">
            <a:avLst/>
          </a:prstGeom>
        </p:spPr>
      </p:pic>
      <p:cxnSp>
        <p:nvCxnSpPr>
          <p:cNvPr id="37" name="Elbow Connector 36"/>
          <p:cNvCxnSpPr>
            <a:stCxn id="12" idx="1"/>
            <a:endCxn id="34" idx="3"/>
          </p:cNvCxnSpPr>
          <p:nvPr/>
        </p:nvCxnSpPr>
        <p:spPr>
          <a:xfrm rot="10800000">
            <a:off x="2588305" y="3245287"/>
            <a:ext cx="1099461" cy="1053"/>
          </a:xfrm>
          <a:prstGeom prst="bent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51" name="TextBox 50"/>
          <p:cNvSpPr txBox="1"/>
          <p:nvPr/>
        </p:nvSpPr>
        <p:spPr>
          <a:xfrm>
            <a:off x="8500053" y="520861"/>
            <a:ext cx="3155654" cy="2123658"/>
          </a:xfrm>
          <a:prstGeom prst="rect">
            <a:avLst/>
          </a:prstGeom>
          <a:noFill/>
        </p:spPr>
        <p:txBody>
          <a:bodyPr wrap="square" rtlCol="0">
            <a:spAutoFit/>
          </a:bodyPr>
          <a:lstStyle/>
          <a:p>
            <a:r>
              <a:rPr lang="en-US" sz="1200" dirty="0">
                <a:solidFill>
                  <a:schemeClr val="accent6"/>
                </a:solidFill>
              </a:rPr>
              <a:t>NOTIFICATION</a:t>
            </a:r>
          </a:p>
          <a:p>
            <a:r>
              <a:rPr lang="en-US" sz="1200" dirty="0"/>
              <a:t>what type of notifications</a:t>
            </a:r>
          </a:p>
          <a:p>
            <a:r>
              <a:rPr lang="en-US" sz="1200" dirty="0"/>
              <a:t>What information can we get from the database</a:t>
            </a:r>
          </a:p>
          <a:p>
            <a:r>
              <a:rPr lang="en-US" sz="1200" dirty="0"/>
              <a:t>what comprises of a notification: what decides why a certain info should come up as a notification?</a:t>
            </a:r>
          </a:p>
          <a:p>
            <a:r>
              <a:rPr lang="en-US" sz="1200" dirty="0"/>
              <a:t>Do we have access to the JD Database?</a:t>
            </a:r>
          </a:p>
          <a:p>
            <a:r>
              <a:rPr lang="en-US" sz="1200" dirty="0"/>
              <a:t>Should we ask John Deere which info is prioritized so it shows up as notification?</a:t>
            </a:r>
          </a:p>
          <a:p>
            <a:endParaRPr lang="en-US" sz="1200" dirty="0">
              <a:solidFill>
                <a:schemeClr val="accent6"/>
              </a:solidFill>
            </a:endParaRPr>
          </a:p>
        </p:txBody>
      </p:sp>
      <p:sp>
        <p:nvSpPr>
          <p:cNvPr id="52" name="TextBox 51"/>
          <p:cNvSpPr txBox="1"/>
          <p:nvPr/>
        </p:nvSpPr>
        <p:spPr>
          <a:xfrm>
            <a:off x="8500053" y="2787998"/>
            <a:ext cx="2183380" cy="276999"/>
          </a:xfrm>
          <a:prstGeom prst="rect">
            <a:avLst/>
          </a:prstGeom>
          <a:noFill/>
        </p:spPr>
        <p:txBody>
          <a:bodyPr wrap="square" rtlCol="0">
            <a:spAutoFit/>
          </a:bodyPr>
          <a:lstStyle/>
          <a:p>
            <a:r>
              <a:rPr lang="en-US" sz="1200" dirty="0">
                <a:solidFill>
                  <a:schemeClr val="accent6"/>
                </a:solidFill>
              </a:rPr>
              <a:t>NOTES</a:t>
            </a:r>
          </a:p>
        </p:txBody>
      </p:sp>
      <p:sp>
        <p:nvSpPr>
          <p:cNvPr id="53" name="TextBox 52"/>
          <p:cNvSpPr txBox="1"/>
          <p:nvPr/>
        </p:nvSpPr>
        <p:spPr>
          <a:xfrm>
            <a:off x="8538996" y="4800697"/>
            <a:ext cx="767050" cy="276999"/>
          </a:xfrm>
          <a:prstGeom prst="rect">
            <a:avLst/>
          </a:prstGeom>
          <a:noFill/>
        </p:spPr>
        <p:txBody>
          <a:bodyPr wrap="square" rtlCol="0">
            <a:spAutoFit/>
          </a:bodyPr>
          <a:lstStyle/>
          <a:p>
            <a:r>
              <a:rPr lang="en-US" sz="1200" dirty="0">
                <a:solidFill>
                  <a:schemeClr val="accent6"/>
                </a:solidFill>
              </a:rPr>
              <a:t>UPDATE</a:t>
            </a:r>
          </a:p>
        </p:txBody>
      </p:sp>
      <p:sp>
        <p:nvSpPr>
          <p:cNvPr id="3" name="TextBox 2"/>
          <p:cNvSpPr txBox="1"/>
          <p:nvPr/>
        </p:nvSpPr>
        <p:spPr>
          <a:xfrm>
            <a:off x="9965803" y="2721039"/>
            <a:ext cx="1678329" cy="1569660"/>
          </a:xfrm>
          <a:prstGeom prst="rect">
            <a:avLst/>
          </a:prstGeom>
          <a:noFill/>
        </p:spPr>
        <p:txBody>
          <a:bodyPr wrap="square" rtlCol="0">
            <a:spAutoFit/>
          </a:bodyPr>
          <a:lstStyle/>
          <a:p>
            <a:pPr marL="171450" indent="-171450">
              <a:buFont typeface="Arial" charset="0"/>
              <a:buChar char="•"/>
            </a:pPr>
            <a:r>
              <a:rPr lang="en-US" sz="1200" dirty="0"/>
              <a:t>Create note</a:t>
            </a:r>
          </a:p>
          <a:p>
            <a:pPr marL="171450" indent="-171450">
              <a:buFont typeface="Arial" charset="0"/>
              <a:buChar char="•"/>
            </a:pPr>
            <a:r>
              <a:rPr lang="en-US" sz="1200" dirty="0"/>
              <a:t>Store note in iPhone</a:t>
            </a:r>
          </a:p>
          <a:p>
            <a:pPr marL="171450" indent="-171450">
              <a:buFont typeface="Arial" charset="0"/>
              <a:buChar char="•"/>
            </a:pPr>
            <a:r>
              <a:rPr lang="en-US" sz="1200" dirty="0"/>
              <a:t>Store note in JD database</a:t>
            </a:r>
          </a:p>
          <a:p>
            <a:pPr marL="171450" indent="-171450">
              <a:buFont typeface="Arial" charset="0"/>
              <a:buChar char="•"/>
            </a:pPr>
            <a:r>
              <a:rPr lang="en-US" sz="1200" dirty="0"/>
              <a:t>Review note in iPhone</a:t>
            </a:r>
          </a:p>
          <a:p>
            <a:pPr marL="171450" indent="-171450">
              <a:buFont typeface="Arial" charset="0"/>
              <a:buChar char="•"/>
            </a:pPr>
            <a:r>
              <a:rPr lang="en-US" sz="1200" dirty="0"/>
              <a:t>Review note in other JD application</a:t>
            </a:r>
          </a:p>
        </p:txBody>
      </p:sp>
      <p:sp>
        <p:nvSpPr>
          <p:cNvPr id="8" name="TextBox 7"/>
          <p:cNvSpPr txBox="1"/>
          <p:nvPr/>
        </p:nvSpPr>
        <p:spPr>
          <a:xfrm>
            <a:off x="9977378" y="4716305"/>
            <a:ext cx="1678329" cy="830997"/>
          </a:xfrm>
          <a:prstGeom prst="rect">
            <a:avLst/>
          </a:prstGeom>
          <a:noFill/>
        </p:spPr>
        <p:txBody>
          <a:bodyPr wrap="square" rtlCol="0">
            <a:spAutoFit/>
          </a:bodyPr>
          <a:lstStyle/>
          <a:p>
            <a:pPr marL="171450" indent="-171450">
              <a:buFont typeface="Arial" charset="0"/>
              <a:buChar char="•"/>
            </a:pPr>
            <a:r>
              <a:rPr lang="en-US" sz="1200" dirty="0"/>
              <a:t>User asks update of nearby field</a:t>
            </a:r>
          </a:p>
          <a:p>
            <a:pPr marL="171450" indent="-171450">
              <a:buFont typeface="Arial" charset="0"/>
              <a:buChar char="•"/>
            </a:pPr>
            <a:r>
              <a:rPr lang="en-US" sz="1200" dirty="0"/>
              <a:t>Siri calculate nearby field and give update</a:t>
            </a:r>
          </a:p>
        </p:txBody>
      </p:sp>
    </p:spTree>
    <p:extLst>
      <p:ext uri="{BB962C8B-B14F-4D97-AF65-F5344CB8AC3E}">
        <p14:creationId xmlns:p14="http://schemas.microsoft.com/office/powerpoint/2010/main" val="60651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Project architecture</a:t>
            </a:r>
          </a:p>
        </p:txBody>
      </p:sp>
      <p:sp>
        <p:nvSpPr>
          <p:cNvPr id="3" name="Content Placeholder 2"/>
          <p:cNvSpPr>
            <a:spLocks noGrp="1"/>
          </p:cNvSpPr>
          <p:nvPr>
            <p:ph idx="1"/>
          </p:nvPr>
        </p:nvSpPr>
        <p:spPr/>
        <p:txBody>
          <a:bodyPr/>
          <a:lstStyle/>
          <a:p>
            <a:r>
              <a:rPr lang="en-US" dirty="0"/>
              <a:t>image</a:t>
            </a:r>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33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Prototype</a:t>
            </a:r>
          </a:p>
        </p:txBody>
      </p:sp>
      <p:sp>
        <p:nvSpPr>
          <p:cNvPr id="3" name="Content Placeholder 2"/>
          <p:cNvSpPr>
            <a:spLocks noGrp="1"/>
          </p:cNvSpPr>
          <p:nvPr>
            <p:ph idx="1"/>
          </p:nvPr>
        </p:nvSpPr>
        <p:spPr/>
        <p:txBody>
          <a:bodyPr/>
          <a:lstStyle/>
          <a:p>
            <a:r>
              <a:rPr lang="en-US" dirty="0"/>
              <a:t>Show the mockup screens created in adobe </a:t>
            </a:r>
            <a:r>
              <a:rPr lang="en-US" dirty="0" err="1"/>
              <a:t>xd</a:t>
            </a:r>
            <a:r>
              <a:rPr lang="en-US"/>
              <a:t> demo</a:t>
            </a:r>
          </a:p>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42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To be implemented/achieved</a:t>
            </a:r>
          </a:p>
        </p:txBody>
      </p:sp>
      <p:sp>
        <p:nvSpPr>
          <p:cNvPr id="3" name="Content Placeholder 2"/>
          <p:cNvSpPr>
            <a:spLocks noGrp="1"/>
          </p:cNvSpPr>
          <p:nvPr>
            <p:ph idx="1"/>
          </p:nvPr>
        </p:nvSpPr>
        <p:spPr/>
        <p:txBody>
          <a:bodyPr/>
          <a:lstStyle/>
          <a:p>
            <a:pPr marL="514350" indent="-514350">
              <a:buFont typeface="+mj-lt"/>
              <a:buAutoNum type="arabicPeriod"/>
            </a:pPr>
            <a:r>
              <a:rPr lang="en-US" dirty="0"/>
              <a:t>Receive updates about fields in the vicinity</a:t>
            </a:r>
          </a:p>
          <a:p>
            <a:pPr marL="514350" indent="-514350">
              <a:buFont typeface="+mj-lt"/>
              <a:buAutoNum type="arabicPeriod"/>
            </a:pPr>
            <a:r>
              <a:rPr lang="en-US" dirty="0"/>
              <a:t>Receive updates about the machines in those fields</a:t>
            </a:r>
          </a:p>
          <a:p>
            <a:pPr marL="514350" indent="-514350">
              <a:buFont typeface="+mj-lt"/>
              <a:buAutoNum type="arabicPeriod"/>
            </a:pPr>
            <a:r>
              <a:rPr lang="en-US" dirty="0"/>
              <a:t>Receive notifications </a:t>
            </a:r>
          </a:p>
          <a:p>
            <a:pPr marL="514350" indent="-514350">
              <a:buFont typeface="+mj-lt"/>
              <a:buAutoNum type="arabicPeriod"/>
            </a:pPr>
            <a:r>
              <a:rPr lang="en-US" dirty="0"/>
              <a:t>Receive alerts</a:t>
            </a:r>
          </a:p>
          <a:p>
            <a:pPr marL="514350" indent="-514350">
              <a:buFont typeface="+mj-lt"/>
              <a:buAutoNum type="arabicPeriod"/>
            </a:pPr>
            <a:r>
              <a:rPr lang="en-US" dirty="0"/>
              <a:t>Create voice notes on CarPlay</a:t>
            </a:r>
          </a:p>
          <a:p>
            <a:pPr marL="514350" indent="-514350">
              <a:buFont typeface="+mj-lt"/>
              <a:buAutoNum type="arabicPeriod"/>
            </a:pPr>
            <a:r>
              <a:rPr lang="en-US" dirty="0"/>
              <a:t>Voice notes read to the user from CarPlay</a:t>
            </a:r>
          </a:p>
          <a:p>
            <a:pPr marL="514350" indent="-514350">
              <a:buFont typeface="+mj-lt"/>
              <a:buAutoNum type="arabicPeriod"/>
            </a:pPr>
            <a:r>
              <a:rPr lang="en-US" dirty="0"/>
              <a:t>Manage (edit, delete, read) notes from the phone</a:t>
            </a:r>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146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Iterations</a:t>
            </a:r>
          </a:p>
          <a:p>
            <a:r>
              <a:rPr lang="en-US" dirty="0"/>
              <a:t>Work Flow we followed</a:t>
            </a:r>
          </a:p>
        </p:txBody>
      </p:sp>
      <p:sp>
        <p:nvSpPr>
          <p:cNvPr id="4" name="Footer Placeholder 3"/>
          <p:cNvSpPr>
            <a:spLocks noGrp="1"/>
          </p:cNvSpPr>
          <p:nvPr>
            <p:ph type="ftr" sz="quarter" idx="11"/>
          </p:nvPr>
        </p:nvSpPr>
        <p:spPr/>
        <p:txBody>
          <a:bodyPr/>
          <a:lstStyle/>
          <a:p>
            <a:r>
              <a:rPr lang="en-US"/>
              <a:t>Fraunhofer IESE - John Deere - CarPlay iOS (WS2019)</a:t>
            </a:r>
          </a:p>
        </p:txBody>
      </p:sp>
    </p:spTree>
    <p:extLst>
      <p:ext uri="{BB962C8B-B14F-4D97-AF65-F5344CB8AC3E}">
        <p14:creationId xmlns:p14="http://schemas.microsoft.com/office/powerpoint/2010/main" val="2049876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TotalTime>
  <Words>463</Words>
  <Application>Microsoft Macintosh PowerPoint</Application>
  <PresentationFormat>Widescreen</PresentationFormat>
  <Paragraphs>61</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Scenario</vt:lpstr>
      <vt:lpstr>Features</vt:lpstr>
      <vt:lpstr>Use case</vt:lpstr>
      <vt:lpstr>Project architecture</vt:lpstr>
      <vt:lpstr>Prototype</vt:lpstr>
      <vt:lpstr>To be implemented/achieved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Microsoft Office User</cp:lastModifiedBy>
  <cp:revision>26</cp:revision>
  <dcterms:created xsi:type="dcterms:W3CDTF">2019-10-21T07:54:10Z</dcterms:created>
  <dcterms:modified xsi:type="dcterms:W3CDTF">2019-10-24T10:29:46Z</dcterms:modified>
</cp:coreProperties>
</file>